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0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1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2400" b="1" dirty="0"/>
            <a:t>Introduction</a:t>
          </a:r>
          <a:endParaRPr lang="fr-FR" sz="2400" b="1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fr-FR" noProof="0" dirty="0"/>
        </a:p>
      </dgm:t>
    </dgm:pt>
    <dgm:pt modelId="{0BEF68B8-1228-47BB-83B5-7B9CD1E3F84E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2400" b="1" dirty="0"/>
            <a:t>Convergence of Technologies</a:t>
          </a:r>
          <a:endParaRPr lang="fr-FR" sz="2400" b="1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fr-FR" noProof="0" dirty="0"/>
        </a:p>
      </dgm:t>
    </dgm:pt>
    <dgm:pt modelId="{5605D28D-2CE6-4513-8566-952984E21E14}">
      <dgm:prSet phldrT="[Text]" custT="1"/>
      <dgm:spPr/>
      <dgm:t>
        <a:bodyPr rtlCol="0"/>
        <a:lstStyle/>
        <a:p>
          <a:pPr rtl="0">
            <a:lnSpc>
              <a:spcPct val="100000"/>
            </a:lnSpc>
          </a:pPr>
          <a:r>
            <a:rPr lang="fr-FR" sz="2400" b="1" dirty="0"/>
            <a:t>Social Impact of ICT</a:t>
          </a:r>
          <a:endParaRPr lang="fr-FR" sz="2400" b="1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fr-FR" noProof="0" dirty="0"/>
        </a:p>
      </dgm:t>
    </dgm:pt>
    <dgm:pt modelId="{E9A21851-9149-4C86-901B-FE4C3DDE73B8}">
      <dgm:prSet phldrT="[Text]" custT="1"/>
      <dgm:spPr/>
      <dgm:t>
        <a:bodyPr rtlCol="0"/>
        <a:lstStyle/>
        <a:p>
          <a:pPr rtl="0"/>
          <a:r>
            <a:rPr lang="fr-FR" sz="2400" b="1" dirty="0"/>
            <a:t>Key Tools for </a:t>
          </a:r>
          <a:r>
            <a:rPr lang="fr-FR" sz="2400" b="1" dirty="0" err="1"/>
            <a:t>Harnessing</a:t>
          </a:r>
          <a:r>
            <a:rPr lang="fr-FR" sz="2400" b="1" dirty="0"/>
            <a:t> ICT</a:t>
          </a:r>
          <a:endParaRPr lang="fr-FR" sz="2400" b="1" noProof="0" dirty="0"/>
        </a:p>
      </dgm:t>
    </dgm:pt>
    <dgm:pt modelId="{0C0C58F5-7E2A-40E5-96CF-12C90C2F4AAD}" type="parTrans" cxnId="{C69B95A5-B134-4751-A784-1CC2A0F1AF2F}">
      <dgm:prSet/>
      <dgm:spPr/>
      <dgm:t>
        <a:bodyPr/>
        <a:lstStyle/>
        <a:p>
          <a:endParaRPr lang="fr-FR"/>
        </a:p>
      </dgm:t>
    </dgm:pt>
    <dgm:pt modelId="{9191D140-BA32-4602-8BB9-545D17EE50E0}" type="sibTrans" cxnId="{C69B95A5-B134-4751-A784-1CC2A0F1AF2F}">
      <dgm:prSet/>
      <dgm:spPr/>
      <dgm:t>
        <a:bodyPr/>
        <a:lstStyle/>
        <a:p>
          <a:endParaRPr lang="fr-FR"/>
        </a:p>
      </dgm:t>
    </dgm:pt>
    <dgm:pt modelId="{3D1F9F4D-9505-43A8-81D6-570DAE7C687B}">
      <dgm:prSet phldrT="[Text]" custT="1"/>
      <dgm:spPr/>
      <dgm:t>
        <a:bodyPr rtlCol="0"/>
        <a:lstStyle/>
        <a:p>
          <a:pPr rtl="0"/>
          <a:r>
            <a:rPr lang="fr-FR" sz="2400" b="1" dirty="0" err="1"/>
            <a:t>Transformational</a:t>
          </a:r>
          <a:r>
            <a:rPr lang="fr-FR" sz="2400" b="1" dirty="0"/>
            <a:t> Aspects of ICT</a:t>
          </a:r>
          <a:endParaRPr lang="fr-FR" sz="2400" b="1" noProof="0" dirty="0"/>
        </a:p>
      </dgm:t>
    </dgm:pt>
    <dgm:pt modelId="{E3A9C554-85B9-4641-A548-50B102746C8D}" type="parTrans" cxnId="{EFCE34C9-849F-466E-B21F-DFDCC31F0990}">
      <dgm:prSet/>
      <dgm:spPr/>
      <dgm:t>
        <a:bodyPr/>
        <a:lstStyle/>
        <a:p>
          <a:endParaRPr lang="fr-FR"/>
        </a:p>
      </dgm:t>
    </dgm:pt>
    <dgm:pt modelId="{E8ACDC3D-D87D-4028-991C-7CFA7157E360}" type="sibTrans" cxnId="{EFCE34C9-849F-466E-B21F-DFDCC31F0990}">
      <dgm:prSet/>
      <dgm:spPr/>
      <dgm:t>
        <a:bodyPr/>
        <a:lstStyle/>
        <a:p>
          <a:endParaRPr lang="fr-FR"/>
        </a:p>
      </dgm:t>
    </dgm:pt>
    <dgm:pt modelId="{6755A5DB-8226-4B77-A612-1476727199EE}">
      <dgm:prSet phldrT="[Text]"/>
      <dgm:spPr/>
      <dgm:t>
        <a:bodyPr rtlCol="0"/>
        <a:lstStyle/>
        <a:p>
          <a:pPr rtl="0"/>
          <a:r>
            <a:rPr lang="fr-FR" b="1" dirty="0"/>
            <a:t>Challenges and </a:t>
          </a:r>
          <a:r>
            <a:rPr lang="fr-FR" b="1" dirty="0" err="1"/>
            <a:t>Considerations</a:t>
          </a:r>
          <a:r>
            <a:rPr lang="fr-FR" b="1" dirty="0"/>
            <a:t> in the ICT </a:t>
          </a:r>
          <a:r>
            <a:rPr lang="fr-FR" b="1" dirty="0" err="1"/>
            <a:t>Landscape</a:t>
          </a:r>
          <a:endParaRPr lang="fr-FR" b="1" noProof="0" dirty="0"/>
        </a:p>
      </dgm:t>
    </dgm:pt>
    <dgm:pt modelId="{0F426879-3B3E-49E1-80C8-319BF73F759E}" type="parTrans" cxnId="{43F286B6-3D67-461F-9DAE-773555F2DFCD}">
      <dgm:prSet/>
      <dgm:spPr/>
      <dgm:t>
        <a:bodyPr/>
        <a:lstStyle/>
        <a:p>
          <a:endParaRPr lang="fr-FR"/>
        </a:p>
      </dgm:t>
    </dgm:pt>
    <dgm:pt modelId="{6BF6083B-B724-49EB-AA75-BB03CE90AC51}" type="sibTrans" cxnId="{43F286B6-3D67-461F-9DAE-773555F2DFCD}">
      <dgm:prSet/>
      <dgm:spPr/>
      <dgm:t>
        <a:bodyPr/>
        <a:lstStyle/>
        <a:p>
          <a:endParaRPr lang="fr-FR"/>
        </a:p>
      </dgm:t>
    </dgm:pt>
    <dgm:pt modelId="{F7999002-4499-4BE0-9ED1-AC52D975DA86}">
      <dgm:prSet phldrT="[Text]" custT="1"/>
      <dgm:spPr/>
      <dgm:t>
        <a:bodyPr rtlCol="0"/>
        <a:lstStyle/>
        <a:p>
          <a:pPr rtl="0"/>
          <a:r>
            <a:rPr lang="fr-FR" sz="2400" b="1" dirty="0" err="1"/>
            <a:t>Related</a:t>
          </a:r>
          <a:r>
            <a:rPr lang="fr-FR" sz="2400" b="1" dirty="0"/>
            <a:t> Services and Platforms</a:t>
          </a:r>
          <a:endParaRPr lang="fr-FR" sz="2400" b="1" noProof="0" dirty="0"/>
        </a:p>
      </dgm:t>
    </dgm:pt>
    <dgm:pt modelId="{11A09841-698E-45D9-B81F-ED4E40896FF7}" type="parTrans" cxnId="{60222209-03E1-4977-AA99-EC7D8B25BF16}">
      <dgm:prSet/>
      <dgm:spPr/>
      <dgm:t>
        <a:bodyPr/>
        <a:lstStyle/>
        <a:p>
          <a:endParaRPr lang="fr-FR"/>
        </a:p>
      </dgm:t>
    </dgm:pt>
    <dgm:pt modelId="{3B26027E-B71E-437E-AFCE-4016FC5EAD34}" type="sibTrans" cxnId="{60222209-03E1-4977-AA99-EC7D8B25BF16}">
      <dgm:prSet/>
      <dgm:spPr/>
      <dgm:t>
        <a:bodyPr/>
        <a:lstStyle/>
        <a:p>
          <a:endParaRPr lang="fr-FR"/>
        </a:p>
      </dgm:t>
    </dgm:pt>
    <dgm:pt modelId="{61140A98-E66A-4CB8-B5F6-5919A054FAD8}">
      <dgm:prSet phldrT="[Text]"/>
      <dgm:spPr/>
    </dgm:pt>
    <dgm:pt modelId="{229BFB3E-5A49-4904-ADC4-C068EBC53BA7}" type="parTrans" cxnId="{B3D7337C-EA88-4CCB-9066-347BACCA370E}">
      <dgm:prSet/>
      <dgm:spPr/>
      <dgm:t>
        <a:bodyPr/>
        <a:lstStyle/>
        <a:p>
          <a:endParaRPr lang="fr-FR"/>
        </a:p>
      </dgm:t>
    </dgm:pt>
    <dgm:pt modelId="{C9CA7F97-0740-483C-864C-E8A2D9506412}" type="sibTrans" cxnId="{B3D7337C-EA88-4CCB-9066-347BACCA370E}">
      <dgm:prSet/>
      <dgm:spPr/>
      <dgm:t>
        <a:bodyPr/>
        <a:lstStyle/>
        <a:p>
          <a:endParaRPr lang="fr-FR"/>
        </a:p>
      </dgm:t>
    </dgm:pt>
    <dgm:pt modelId="{6345A0A5-5A38-4287-A27F-23E71845B3BF}">
      <dgm:prSet phldrT="[Text]"/>
      <dgm:spPr/>
    </dgm:pt>
    <dgm:pt modelId="{6695FC8C-98BF-428B-A1C8-D27085CF316A}" type="parTrans" cxnId="{8EBD1A5E-CC14-4913-9954-409663A11F5B}">
      <dgm:prSet/>
      <dgm:spPr/>
      <dgm:t>
        <a:bodyPr/>
        <a:lstStyle/>
        <a:p>
          <a:endParaRPr lang="fr-FR"/>
        </a:p>
      </dgm:t>
    </dgm:pt>
    <dgm:pt modelId="{BD8DAD57-303C-4013-B735-4DE4FCA38BAE}" type="sibTrans" cxnId="{8EBD1A5E-CC14-4913-9954-409663A11F5B}">
      <dgm:prSet/>
      <dgm:spPr/>
      <dgm:t>
        <a:bodyPr/>
        <a:lstStyle/>
        <a:p>
          <a:endParaRPr lang="fr-F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58319267-C71E-43C9-94E1-827D0616C7A7}" type="pres">
      <dgm:prSet presAssocID="{6750AC01-D39D-4F3A-9DC8-2A211EE986A2}" presName="text_1" presStyleLbl="node1" presStyleIdx="0" presStyleCnt="7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7"/>
      <dgm:spPr/>
    </dgm:pt>
    <dgm:pt modelId="{95DE6538-27BD-44AF-A1A8-CA8F6B10FDD2}" type="pres">
      <dgm:prSet presAssocID="{0BEF68B8-1228-47BB-83B5-7B9CD1E3F84E}" presName="text_2" presStyleLbl="node1" presStyleIdx="1" presStyleCnt="7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7"/>
      <dgm:spPr/>
    </dgm:pt>
    <dgm:pt modelId="{E131CE4A-9776-44F4-BC03-867682E21374}" type="pres">
      <dgm:prSet presAssocID="{5605D28D-2CE6-4513-8566-952984E21E14}" presName="text_3" presStyleLbl="node1" presStyleIdx="2" presStyleCnt="7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7"/>
      <dgm:spPr/>
    </dgm:pt>
    <dgm:pt modelId="{84A680D2-EAE7-4C64-B2B5-D6919406DAD7}" type="pres">
      <dgm:prSet presAssocID="{E9A21851-9149-4C86-901B-FE4C3DDE73B8}" presName="text_4" presStyleLbl="node1" presStyleIdx="3" presStyleCnt="7">
        <dgm:presLayoutVars>
          <dgm:bulletEnabled val="1"/>
        </dgm:presLayoutVars>
      </dgm:prSet>
      <dgm:spPr/>
    </dgm:pt>
    <dgm:pt modelId="{672BAFC5-15D8-43D7-9023-694FE1CB6CD7}" type="pres">
      <dgm:prSet presAssocID="{E9A21851-9149-4C86-901B-FE4C3DDE73B8}" presName="accent_4" presStyleCnt="0"/>
      <dgm:spPr/>
    </dgm:pt>
    <dgm:pt modelId="{DF9CA69E-2FDC-4E63-94D0-B0C670D6F704}" type="pres">
      <dgm:prSet presAssocID="{E9A21851-9149-4C86-901B-FE4C3DDE73B8}" presName="accentRepeatNode" presStyleLbl="solidFgAcc1" presStyleIdx="3" presStyleCnt="7"/>
      <dgm:spPr/>
    </dgm:pt>
    <dgm:pt modelId="{0459C3C0-F221-4692-A64A-06F23AA6D57A}" type="pres">
      <dgm:prSet presAssocID="{3D1F9F4D-9505-43A8-81D6-570DAE7C687B}" presName="text_5" presStyleLbl="node1" presStyleIdx="4" presStyleCnt="7">
        <dgm:presLayoutVars>
          <dgm:bulletEnabled val="1"/>
        </dgm:presLayoutVars>
      </dgm:prSet>
      <dgm:spPr/>
    </dgm:pt>
    <dgm:pt modelId="{E149F362-DF9A-4A29-BA16-311CBB992D6E}" type="pres">
      <dgm:prSet presAssocID="{3D1F9F4D-9505-43A8-81D6-570DAE7C687B}" presName="accent_5" presStyleCnt="0"/>
      <dgm:spPr/>
    </dgm:pt>
    <dgm:pt modelId="{6FEE95E2-4483-4954-8779-A379FCB5282C}" type="pres">
      <dgm:prSet presAssocID="{3D1F9F4D-9505-43A8-81D6-570DAE7C687B}" presName="accentRepeatNode" presStyleLbl="solidFgAcc1" presStyleIdx="4" presStyleCnt="7"/>
      <dgm:spPr/>
    </dgm:pt>
    <dgm:pt modelId="{2D45CEC6-065A-4307-99FD-5B0EF41D98A1}" type="pres">
      <dgm:prSet presAssocID="{6755A5DB-8226-4B77-A612-1476727199EE}" presName="text_6" presStyleLbl="node1" presStyleIdx="5" presStyleCnt="7">
        <dgm:presLayoutVars>
          <dgm:bulletEnabled val="1"/>
        </dgm:presLayoutVars>
      </dgm:prSet>
      <dgm:spPr/>
    </dgm:pt>
    <dgm:pt modelId="{69810217-F53D-443B-B50A-CDA4118A41FD}" type="pres">
      <dgm:prSet presAssocID="{6755A5DB-8226-4B77-A612-1476727199EE}" presName="accent_6" presStyleCnt="0"/>
      <dgm:spPr/>
    </dgm:pt>
    <dgm:pt modelId="{71DCE953-689B-4804-9E02-CCF3DE4F0140}" type="pres">
      <dgm:prSet presAssocID="{6755A5DB-8226-4B77-A612-1476727199EE}" presName="accentRepeatNode" presStyleLbl="solidFgAcc1" presStyleIdx="5" presStyleCnt="7"/>
      <dgm:spPr/>
    </dgm:pt>
    <dgm:pt modelId="{2F937C13-7958-4F6F-9665-DC3C3F9EA8C2}" type="pres">
      <dgm:prSet presAssocID="{F7999002-4499-4BE0-9ED1-AC52D975DA86}" presName="text_7" presStyleLbl="node1" presStyleIdx="6" presStyleCnt="7">
        <dgm:presLayoutVars>
          <dgm:bulletEnabled val="1"/>
        </dgm:presLayoutVars>
      </dgm:prSet>
      <dgm:spPr/>
    </dgm:pt>
    <dgm:pt modelId="{BCC1FADD-4F6B-46A7-990E-A07D8D9E5760}" type="pres">
      <dgm:prSet presAssocID="{F7999002-4499-4BE0-9ED1-AC52D975DA86}" presName="accent_7" presStyleCnt="0"/>
      <dgm:spPr/>
    </dgm:pt>
    <dgm:pt modelId="{7D038F41-3D00-43D2-A2AC-504CD90CA952}" type="pres">
      <dgm:prSet presAssocID="{F7999002-4499-4BE0-9ED1-AC52D975DA86}" presName="accentRepeatNode" presStyleLbl="solidFgAcc1" presStyleIdx="6" presStyleCnt="7"/>
      <dgm:spPr/>
    </dgm:pt>
  </dgm:ptLst>
  <dgm:cxnLst>
    <dgm:cxn modelId="{60222209-03E1-4977-AA99-EC7D8B25BF16}" srcId="{7E5AA53B-3EEE-4DE4-BB81-9044890C2946}" destId="{F7999002-4499-4BE0-9ED1-AC52D975DA86}" srcOrd="6" destOrd="0" parTransId="{11A09841-698E-45D9-B81F-ED4E40896FF7}" sibTransId="{3B26027E-B71E-437E-AFCE-4016FC5EAD34}"/>
    <dgm:cxn modelId="{4D4A0711-69F3-478A-97D9-C6FDAA1B02A3}" type="presOf" srcId="{F7999002-4499-4BE0-9ED1-AC52D975DA86}" destId="{2F937C13-7958-4F6F-9665-DC3C3F9EA8C2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8EBD1A5E-CC14-4913-9954-409663A11F5B}" srcId="{7E5AA53B-3EEE-4DE4-BB81-9044890C2946}" destId="{6345A0A5-5A38-4287-A27F-23E71845B3BF}" srcOrd="7" destOrd="0" parTransId="{6695FC8C-98BF-428B-A1C8-D27085CF316A}" sibTransId="{BD8DAD57-303C-4013-B735-4DE4FCA38BAE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555B7146-AAC7-430C-B453-155DBDC397B1}" type="presOf" srcId="{6755A5DB-8226-4B77-A612-1476727199EE}" destId="{2D45CEC6-065A-4307-99FD-5B0EF41D98A1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B3D7337C-EA88-4CCB-9066-347BACCA370E}" srcId="{7E5AA53B-3EEE-4DE4-BB81-9044890C2946}" destId="{61140A98-E66A-4CB8-B5F6-5919A054FAD8}" srcOrd="8" destOrd="0" parTransId="{229BFB3E-5A49-4904-ADC4-C068EBC53BA7}" sibTransId="{C9CA7F97-0740-483C-864C-E8A2D9506412}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B3084D93-21D6-4B35-BE0E-889F8BD3DE8F}" type="presOf" srcId="{E9A21851-9149-4C86-901B-FE4C3DDE73B8}" destId="{84A680D2-EAE7-4C64-B2B5-D6919406DAD7}" srcOrd="0" destOrd="0" presId="urn:microsoft.com/office/officeart/2008/layout/VerticalCurvedList"/>
    <dgm:cxn modelId="{33C4CB9D-C846-457E-9A21-B6F91E31CFD3}" type="presOf" srcId="{3D1F9F4D-9505-43A8-81D6-570DAE7C687B}" destId="{0459C3C0-F221-4692-A64A-06F23AA6D57A}" srcOrd="0" destOrd="0" presId="urn:microsoft.com/office/officeart/2008/layout/VerticalCurvedList"/>
    <dgm:cxn modelId="{C69B95A5-B134-4751-A784-1CC2A0F1AF2F}" srcId="{7E5AA53B-3EEE-4DE4-BB81-9044890C2946}" destId="{E9A21851-9149-4C86-901B-FE4C3DDE73B8}" srcOrd="3" destOrd="0" parTransId="{0C0C58F5-7E2A-40E5-96CF-12C90C2F4AAD}" sibTransId="{9191D140-BA32-4602-8BB9-545D17EE50E0}"/>
    <dgm:cxn modelId="{43F286B6-3D67-461F-9DAE-773555F2DFCD}" srcId="{7E5AA53B-3EEE-4DE4-BB81-9044890C2946}" destId="{6755A5DB-8226-4B77-A612-1476727199EE}" srcOrd="5" destOrd="0" parTransId="{0F426879-3B3E-49E1-80C8-319BF73F759E}" sibTransId="{6BF6083B-B724-49EB-AA75-BB03CE90AC51}"/>
    <dgm:cxn modelId="{EFCE34C9-849F-466E-B21F-DFDCC31F0990}" srcId="{7E5AA53B-3EEE-4DE4-BB81-9044890C2946}" destId="{3D1F9F4D-9505-43A8-81D6-570DAE7C687B}" srcOrd="4" destOrd="0" parTransId="{E3A9C554-85B9-4641-A548-50B102746C8D}" sibTransId="{E8ACDC3D-D87D-4028-991C-7CFA7157E360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698B5117-71E6-4FD7-A919-00A3166A7098}" type="presParOf" srcId="{90561C55-3C6E-4D53-85E1-2C50BCDDA392}" destId="{84A680D2-EAE7-4C64-B2B5-D6919406DAD7}" srcOrd="7" destOrd="0" presId="urn:microsoft.com/office/officeart/2008/layout/VerticalCurvedList"/>
    <dgm:cxn modelId="{7DC1447F-0D1E-4C5E-9892-827A998B32C7}" type="presParOf" srcId="{90561C55-3C6E-4D53-85E1-2C50BCDDA392}" destId="{672BAFC5-15D8-43D7-9023-694FE1CB6CD7}" srcOrd="8" destOrd="0" presId="urn:microsoft.com/office/officeart/2008/layout/VerticalCurvedList"/>
    <dgm:cxn modelId="{43A7F1CA-CF85-4674-8E8B-96794307B88D}" type="presParOf" srcId="{672BAFC5-15D8-43D7-9023-694FE1CB6CD7}" destId="{DF9CA69E-2FDC-4E63-94D0-B0C670D6F704}" srcOrd="0" destOrd="0" presId="urn:microsoft.com/office/officeart/2008/layout/VerticalCurvedList"/>
    <dgm:cxn modelId="{6E66C589-EF69-42D9-9C14-E374E6FA11CC}" type="presParOf" srcId="{90561C55-3C6E-4D53-85E1-2C50BCDDA392}" destId="{0459C3C0-F221-4692-A64A-06F23AA6D57A}" srcOrd="9" destOrd="0" presId="urn:microsoft.com/office/officeart/2008/layout/VerticalCurvedList"/>
    <dgm:cxn modelId="{AE5FA617-E4F2-40A2-AA19-DFE15AA705FC}" type="presParOf" srcId="{90561C55-3C6E-4D53-85E1-2C50BCDDA392}" destId="{E149F362-DF9A-4A29-BA16-311CBB992D6E}" srcOrd="10" destOrd="0" presId="urn:microsoft.com/office/officeart/2008/layout/VerticalCurvedList"/>
    <dgm:cxn modelId="{94643FB1-E370-474C-8CBD-937181EBD2C5}" type="presParOf" srcId="{E149F362-DF9A-4A29-BA16-311CBB992D6E}" destId="{6FEE95E2-4483-4954-8779-A379FCB5282C}" srcOrd="0" destOrd="0" presId="urn:microsoft.com/office/officeart/2008/layout/VerticalCurvedList"/>
    <dgm:cxn modelId="{3891855E-9569-4CC7-8FE0-D712B552CADA}" type="presParOf" srcId="{90561C55-3C6E-4D53-85E1-2C50BCDDA392}" destId="{2D45CEC6-065A-4307-99FD-5B0EF41D98A1}" srcOrd="11" destOrd="0" presId="urn:microsoft.com/office/officeart/2008/layout/VerticalCurvedList"/>
    <dgm:cxn modelId="{1DB9F65B-3179-47B8-8E2A-9F620B1C5FDF}" type="presParOf" srcId="{90561C55-3C6E-4D53-85E1-2C50BCDDA392}" destId="{69810217-F53D-443B-B50A-CDA4118A41FD}" srcOrd="12" destOrd="0" presId="urn:microsoft.com/office/officeart/2008/layout/VerticalCurvedList"/>
    <dgm:cxn modelId="{B804C473-ECB3-4A63-9725-19D97B5651CA}" type="presParOf" srcId="{69810217-F53D-443B-B50A-CDA4118A41FD}" destId="{71DCE953-689B-4804-9E02-CCF3DE4F0140}" srcOrd="0" destOrd="0" presId="urn:microsoft.com/office/officeart/2008/layout/VerticalCurvedList"/>
    <dgm:cxn modelId="{19645551-0DC5-4A59-8B85-8D2FE00D86C7}" type="presParOf" srcId="{90561C55-3C6E-4D53-85E1-2C50BCDDA392}" destId="{2F937C13-7958-4F6F-9665-DC3C3F9EA8C2}" srcOrd="13" destOrd="0" presId="urn:microsoft.com/office/officeart/2008/layout/VerticalCurvedList"/>
    <dgm:cxn modelId="{B77283D7-405C-4AEB-AA6F-3FD4A7EC05B0}" type="presParOf" srcId="{90561C55-3C6E-4D53-85E1-2C50BCDDA392}" destId="{BCC1FADD-4F6B-46A7-990E-A07D8D9E5760}" srcOrd="14" destOrd="0" presId="urn:microsoft.com/office/officeart/2008/layout/VerticalCurvedList"/>
    <dgm:cxn modelId="{D9A1A59D-E6F7-43A7-9758-FB8B671722F6}" type="presParOf" srcId="{BCC1FADD-4F6B-46A7-990E-A07D8D9E5760}" destId="{7D038F41-3D00-43D2-A2AC-504CD90CA9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250300" y="162016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Introduction</a:t>
          </a:r>
          <a:endParaRPr lang="fr-FR" sz="2400" b="1" kern="1200" noProof="0" dirty="0"/>
        </a:p>
      </dsp:txBody>
      <dsp:txXfrm>
        <a:off x="250300" y="162016"/>
        <a:ext cx="6556659" cy="323890"/>
      </dsp:txXfrm>
    </dsp:sp>
    <dsp:sp modelId="{07CB3071-D555-47DA-A36A-69EB91531FD8}">
      <dsp:nvSpPr>
        <dsp:cNvPr id="0" name=""/>
        <dsp:cNvSpPr/>
      </dsp:nvSpPr>
      <dsp:spPr>
        <a:xfrm>
          <a:off x="47868" y="121530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543612" y="648137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Convergence of Technologies</a:t>
          </a:r>
          <a:endParaRPr lang="fr-FR" sz="2400" b="1" kern="1200" noProof="0" dirty="0"/>
        </a:p>
      </dsp:txBody>
      <dsp:txXfrm>
        <a:off x="543612" y="648137"/>
        <a:ext cx="6263347" cy="323890"/>
      </dsp:txXfrm>
    </dsp:sp>
    <dsp:sp modelId="{3F8116AC-FAC3-4E95-9865-93CCFEB191B9}">
      <dsp:nvSpPr>
        <dsp:cNvPr id="0" name=""/>
        <dsp:cNvSpPr/>
      </dsp:nvSpPr>
      <dsp:spPr>
        <a:xfrm>
          <a:off x="341180" y="607651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04345" y="1133902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Social Impact of ICT</a:t>
          </a:r>
          <a:endParaRPr lang="fr-FR" sz="2400" b="1" kern="1200" noProof="0" dirty="0"/>
        </a:p>
      </dsp:txBody>
      <dsp:txXfrm>
        <a:off x="704345" y="1133902"/>
        <a:ext cx="6102613" cy="323890"/>
      </dsp:txXfrm>
    </dsp:sp>
    <dsp:sp modelId="{A965097E-32F1-4AB8-8C4E-2814A7596B2F}">
      <dsp:nvSpPr>
        <dsp:cNvPr id="0" name=""/>
        <dsp:cNvSpPr/>
      </dsp:nvSpPr>
      <dsp:spPr>
        <a:xfrm>
          <a:off x="501914" y="1093416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680D2-EAE7-4C64-B2B5-D6919406DAD7}">
      <dsp:nvSpPr>
        <dsp:cNvPr id="0" name=""/>
        <dsp:cNvSpPr/>
      </dsp:nvSpPr>
      <dsp:spPr>
        <a:xfrm>
          <a:off x="755666" y="1620023"/>
          <a:ext cx="6051292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/>
            <a:t>Key Tools for </a:t>
          </a:r>
          <a:r>
            <a:rPr lang="fr-FR" sz="2400" b="1" kern="1200" dirty="0" err="1"/>
            <a:t>Harnessing</a:t>
          </a:r>
          <a:r>
            <a:rPr lang="fr-FR" sz="2400" b="1" kern="1200" dirty="0"/>
            <a:t> ICT</a:t>
          </a:r>
          <a:endParaRPr lang="fr-FR" sz="2400" b="1" kern="1200" noProof="0" dirty="0"/>
        </a:p>
      </dsp:txBody>
      <dsp:txXfrm>
        <a:off x="755666" y="1620023"/>
        <a:ext cx="6051292" cy="323890"/>
      </dsp:txXfrm>
    </dsp:sp>
    <dsp:sp modelId="{DF9CA69E-2FDC-4E63-94D0-B0C670D6F704}">
      <dsp:nvSpPr>
        <dsp:cNvPr id="0" name=""/>
        <dsp:cNvSpPr/>
      </dsp:nvSpPr>
      <dsp:spPr>
        <a:xfrm>
          <a:off x="553234" y="1579537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9C3C0-F221-4692-A64A-06F23AA6D57A}">
      <dsp:nvSpPr>
        <dsp:cNvPr id="0" name=""/>
        <dsp:cNvSpPr/>
      </dsp:nvSpPr>
      <dsp:spPr>
        <a:xfrm>
          <a:off x="704345" y="2106144"/>
          <a:ext cx="6102613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 err="1"/>
            <a:t>Transformational</a:t>
          </a:r>
          <a:r>
            <a:rPr lang="fr-FR" sz="2400" b="1" kern="1200" dirty="0"/>
            <a:t> Aspects of ICT</a:t>
          </a:r>
          <a:endParaRPr lang="fr-FR" sz="2400" b="1" kern="1200" noProof="0" dirty="0"/>
        </a:p>
      </dsp:txBody>
      <dsp:txXfrm>
        <a:off x="704345" y="2106144"/>
        <a:ext cx="6102613" cy="323890"/>
      </dsp:txXfrm>
    </dsp:sp>
    <dsp:sp modelId="{6FEE95E2-4483-4954-8779-A379FCB5282C}">
      <dsp:nvSpPr>
        <dsp:cNvPr id="0" name=""/>
        <dsp:cNvSpPr/>
      </dsp:nvSpPr>
      <dsp:spPr>
        <a:xfrm>
          <a:off x="501914" y="2065658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5CEC6-065A-4307-99FD-5B0EF41D98A1}">
      <dsp:nvSpPr>
        <dsp:cNvPr id="0" name=""/>
        <dsp:cNvSpPr/>
      </dsp:nvSpPr>
      <dsp:spPr>
        <a:xfrm>
          <a:off x="543612" y="2591909"/>
          <a:ext cx="6263347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43180" rIns="43180" bIns="43180" numCol="1" spcCol="1270" rtlCol="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Challenges and </a:t>
          </a:r>
          <a:r>
            <a:rPr lang="fr-FR" sz="1700" b="1" kern="1200" dirty="0" err="1"/>
            <a:t>Considerations</a:t>
          </a:r>
          <a:r>
            <a:rPr lang="fr-FR" sz="1700" b="1" kern="1200" dirty="0"/>
            <a:t> in the ICT </a:t>
          </a:r>
          <a:r>
            <a:rPr lang="fr-FR" sz="1700" b="1" kern="1200" dirty="0" err="1"/>
            <a:t>Landscape</a:t>
          </a:r>
          <a:endParaRPr lang="fr-FR" sz="1700" b="1" kern="1200" noProof="0" dirty="0"/>
        </a:p>
      </dsp:txBody>
      <dsp:txXfrm>
        <a:off x="543612" y="2591909"/>
        <a:ext cx="6263347" cy="323890"/>
      </dsp:txXfrm>
    </dsp:sp>
    <dsp:sp modelId="{71DCE953-689B-4804-9E02-CCF3DE4F0140}">
      <dsp:nvSpPr>
        <dsp:cNvPr id="0" name=""/>
        <dsp:cNvSpPr/>
      </dsp:nvSpPr>
      <dsp:spPr>
        <a:xfrm>
          <a:off x="341180" y="2551423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37C13-7958-4F6F-9665-DC3C3F9EA8C2}">
      <dsp:nvSpPr>
        <dsp:cNvPr id="0" name=""/>
        <dsp:cNvSpPr/>
      </dsp:nvSpPr>
      <dsp:spPr>
        <a:xfrm>
          <a:off x="250300" y="3078030"/>
          <a:ext cx="6556659" cy="3238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7088" tIns="60960" rIns="60960" bIns="60960" numCol="1" spcCol="1270" rtlCol="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 err="1"/>
            <a:t>Related</a:t>
          </a:r>
          <a:r>
            <a:rPr lang="fr-FR" sz="2400" b="1" kern="1200" dirty="0"/>
            <a:t> Services and Platforms</a:t>
          </a:r>
          <a:endParaRPr lang="fr-FR" sz="2400" b="1" kern="1200" noProof="0" dirty="0"/>
        </a:p>
      </dsp:txBody>
      <dsp:txXfrm>
        <a:off x="250300" y="3078030"/>
        <a:ext cx="6556659" cy="323890"/>
      </dsp:txXfrm>
    </dsp:sp>
    <dsp:sp modelId="{7D038F41-3D00-43D2-A2AC-504CD90CA952}">
      <dsp:nvSpPr>
        <dsp:cNvPr id="0" name=""/>
        <dsp:cNvSpPr/>
      </dsp:nvSpPr>
      <dsp:spPr>
        <a:xfrm>
          <a:off x="47868" y="3037544"/>
          <a:ext cx="404863" cy="4048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367168-A7C3-4A51-ACFE-4D76B720982F}" type="datetime1">
              <a:rPr lang="fr-FR" smtClean="0"/>
              <a:t>05/01/2024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4F1169-1988-463B-A52C-EF5C9A50040C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71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942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03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5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55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84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43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15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F3B20A7-A3FE-46B9-84EA-B4257BA7E60C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E3FBB-57D2-4FB3-B51E-0FDE8CEE6791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E9F9435-70D7-42BA-8564-5EC34B97B69E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34D2F-0B02-482E-ABD2-95D8C2FF2A58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26ECFBB-4871-428F-B4AE-1EF357E63674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517F14-0D9C-452E-A596-36902551AE9C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9BF800-A62B-4735-B9A7-5450007C0A78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267E0-A979-4430-94B4-54611641D8EE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8A73B6-B077-488D-82CF-3056D5BAC73E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8F108A3-3495-404B-9869-1BA62DF0E465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550F6-4238-41AE-B6F4-4D375745C983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B97F02-5EDD-4BF6-BE41-AB41D1FEABF8}" type="datetime1">
              <a:rPr lang="fr-FR" noProof="0" smtClean="0"/>
              <a:t>05/01/2024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 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Connexions numériqu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21720"/>
            <a:ext cx="12191980" cy="685799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717" y="4406337"/>
            <a:ext cx="10993546" cy="1154781"/>
          </a:xfrm>
        </p:spPr>
        <p:txBody>
          <a:bodyPr rtlCol="0">
            <a:noAutofit/>
          </a:bodyPr>
          <a:lstStyle/>
          <a:p>
            <a:pPr rtl="0"/>
            <a:r>
              <a:rPr lang="fr-FR" sz="1800" dirty="0">
                <a:solidFill>
                  <a:srgbClr val="7CEBFF"/>
                </a:solidFill>
              </a:rPr>
              <a:t>Ayache Khalil                                                                   232331413819</a:t>
            </a:r>
          </a:p>
          <a:p>
            <a:pPr rtl="0"/>
            <a:r>
              <a:rPr lang="fr-FR" sz="1800" dirty="0">
                <a:solidFill>
                  <a:srgbClr val="7CEBFF"/>
                </a:solidFill>
              </a:rPr>
              <a:t>LAKRI ABDELDJALIL MOHAMED REDA                                 232331551104</a:t>
            </a:r>
          </a:p>
          <a:p>
            <a:pPr rtl="0"/>
            <a:r>
              <a:rPr lang="fr-FR" sz="1800" dirty="0" err="1">
                <a:solidFill>
                  <a:srgbClr val="7CEBFF"/>
                </a:solidFill>
              </a:rPr>
              <a:t>Alliche</a:t>
            </a:r>
            <a:r>
              <a:rPr lang="fr-FR" sz="1800" dirty="0">
                <a:solidFill>
                  <a:srgbClr val="7CEBFF"/>
                </a:solidFill>
              </a:rPr>
              <a:t> Youcef Ali                                                            232331698707</a:t>
            </a:r>
          </a:p>
          <a:p>
            <a:pPr rtl="0"/>
            <a:r>
              <a:rPr lang="fr-FR" sz="1800" dirty="0">
                <a:solidFill>
                  <a:srgbClr val="7CEBFF"/>
                </a:solidFill>
              </a:rPr>
              <a:t>Hamidi </a:t>
            </a:r>
            <a:r>
              <a:rPr lang="fr-FR" sz="1800" dirty="0" err="1">
                <a:solidFill>
                  <a:srgbClr val="7CEBFF"/>
                </a:solidFill>
              </a:rPr>
              <a:t>mohamed</a:t>
            </a:r>
            <a:r>
              <a:rPr lang="fr-FR" sz="1800" dirty="0">
                <a:solidFill>
                  <a:srgbClr val="7CEBFF"/>
                </a:solidFill>
              </a:rPr>
              <a:t>                                                              232331531212</a:t>
            </a:r>
          </a:p>
          <a:p>
            <a:pPr rtl="0"/>
            <a:r>
              <a:rPr lang="fr-FR" sz="1800" dirty="0" err="1">
                <a:solidFill>
                  <a:srgbClr val="7CEBFF"/>
                </a:solidFill>
              </a:rPr>
              <a:t>Bekdouche</a:t>
            </a:r>
            <a:r>
              <a:rPr lang="fr-FR" sz="1800" dirty="0">
                <a:solidFill>
                  <a:srgbClr val="7CEBFF"/>
                </a:solidFill>
              </a:rPr>
              <a:t> </a:t>
            </a:r>
            <a:r>
              <a:rPr lang="fr-FR" sz="1800" dirty="0" err="1">
                <a:solidFill>
                  <a:srgbClr val="7CEBFF"/>
                </a:solidFill>
              </a:rPr>
              <a:t>Mechaal</a:t>
            </a:r>
            <a:r>
              <a:rPr lang="fr-FR" sz="1800" dirty="0">
                <a:solidFill>
                  <a:srgbClr val="7CEBFF"/>
                </a:solidFill>
              </a:rPr>
              <a:t> Abderrahmane                          232331531102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89418C-707E-7F99-98CE-DD1701BF25BD}"/>
              </a:ext>
            </a:extLst>
          </p:cNvPr>
          <p:cNvSpPr/>
          <p:nvPr/>
        </p:nvSpPr>
        <p:spPr>
          <a:xfrm>
            <a:off x="-136952" y="1005830"/>
            <a:ext cx="120109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</a:rPr>
              <a:t>Tech Unveiled: A Deep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54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</a:rPr>
              <a:t> Dive into TIC and</a:t>
            </a:r>
            <a:b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54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panose="02020603050405020304" pitchFamily="18" charset="0"/>
              </a:rPr>
              <a:t> Related Tools</a:t>
            </a:r>
            <a:endParaRPr lang="fr-F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259530-CD26-F199-E90F-C638AFC4D413}"/>
              </a:ext>
            </a:extLst>
          </p:cNvPr>
          <p:cNvSpPr txBox="1"/>
          <p:nvPr/>
        </p:nvSpPr>
        <p:spPr>
          <a:xfrm>
            <a:off x="10205406" y="5039182"/>
            <a:ext cx="215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cap="all" dirty="0" err="1">
                <a:solidFill>
                  <a:srgbClr val="7CEBFF"/>
                </a:solidFill>
              </a:rPr>
              <a:t>Section:C</a:t>
            </a:r>
            <a:endParaRPr lang="fr-FR" cap="all" dirty="0">
              <a:solidFill>
                <a:srgbClr val="7CEBFF"/>
              </a:solidFill>
            </a:endParaRPr>
          </a:p>
          <a:p>
            <a:r>
              <a:rPr lang="fr-FR" cap="all" dirty="0">
                <a:solidFill>
                  <a:srgbClr val="7CEBFF"/>
                </a:solidFill>
              </a:rPr>
              <a:t>Groupe 02</a:t>
            </a:r>
          </a:p>
        </p:txBody>
      </p:sp>
      <p:pic>
        <p:nvPicPr>
          <p:cNvPr id="13" name="Image 12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ED3AE9F2-0E93-0510-562E-09E72846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4" y="73392"/>
            <a:ext cx="10517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fr-FR" sz="3200" b="1" noProof="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438067" y="767694"/>
            <a:ext cx="1131586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3BDB5E3-5B1E-4FEB-BF05-47D6E26621A7}"/>
              </a:ext>
            </a:extLst>
          </p:cNvPr>
          <p:cNvSpPr txBox="1"/>
          <p:nvPr/>
        </p:nvSpPr>
        <p:spPr>
          <a:xfrm>
            <a:off x="329213" y="958856"/>
            <a:ext cx="11484438" cy="383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32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fr-FR" sz="32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ICTs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transformative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role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reshaping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communication,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societal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32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Closing</a:t>
            </a:r>
            <a:r>
              <a:rPr lang="fr-FR" sz="32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Thoughts</a:t>
            </a:r>
            <a:r>
              <a:rPr lang="fr-FR" sz="32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evolution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ICT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offers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challenges, and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multifaceted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impact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essential for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navigating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digital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era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successfully</a:t>
            </a:r>
            <a:r>
              <a:rPr lang="fr-FR" sz="32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32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Image 6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42ED305C-E22E-B894-D9BB-0358D723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 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8214" y="2071713"/>
            <a:ext cx="3081576" cy="1746762"/>
          </a:xfrm>
        </p:spPr>
        <p:txBody>
          <a:bodyPr rtlCol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4400" b="1" cap="none" dirty="0" err="1">
                <a:solidFill>
                  <a:schemeClr val="bg1"/>
                </a:solidFill>
                <a:latin typeface="inherit"/>
              </a:rPr>
              <a:t>T</a:t>
            </a:r>
            <a:r>
              <a:rPr kumimoji="0" lang="fr-FR" altLang="fr-FR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hank</a:t>
            </a:r>
            <a:r>
              <a:rPr kumimoji="0" lang="fr-FR" altLang="fr-FR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fr-FR" altLang="fr-FR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you</a:t>
            </a:r>
            <a:r>
              <a:rPr kumimoji="0" lang="fr-FR" altLang="fr-FR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for </a:t>
            </a:r>
            <a:r>
              <a:rPr kumimoji="0" lang="fr-FR" altLang="fr-FR" sz="4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your</a:t>
            </a:r>
            <a:r>
              <a:rPr kumimoji="0" lang="fr-FR" altLang="fr-FR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attention</a:t>
            </a:r>
            <a:r>
              <a:rPr kumimoji="0" lang="fr-FR" altLang="fr-FR" sz="4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fr-FR" altLang="fr-FR" sz="4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0205" y="6934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fr-FR" dirty="0">
              <a:solidFill>
                <a:schemeClr val="bg2"/>
              </a:solidFill>
            </a:endParaRPr>
          </a:p>
          <a:p>
            <a:pPr rtl="0"/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5" name="Image 4" descr="Valeurs numériqu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Image 5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1824D8CA-B384-F6B0-CDD1-4828E0505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2" y="16431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3600" b="1" dirty="0"/>
              <a:t>Sommaire </a:t>
            </a:r>
          </a:p>
        </p:txBody>
      </p:sp>
      <p:graphicFrame>
        <p:nvGraphicFramePr>
          <p:cNvPr id="6" name="Espace réservé du contenu 5" descr="Graphique 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295834"/>
              </p:ext>
            </p:extLst>
          </p:nvPr>
        </p:nvGraphicFramePr>
        <p:xfrm>
          <a:off x="907808" y="1579071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C23768EE-91DD-4951-467B-7DF1D76B5519}"/>
              </a:ext>
            </a:extLst>
          </p:cNvPr>
          <p:cNvGrpSpPr/>
          <p:nvPr/>
        </p:nvGrpSpPr>
        <p:grpSpPr>
          <a:xfrm>
            <a:off x="768094" y="5150239"/>
            <a:ext cx="6556659" cy="323890"/>
            <a:chOff x="250300" y="3078030"/>
            <a:chExt cx="6556659" cy="3238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5D46CD-9F8C-4D7B-14EC-509C0B7E6449}"/>
                </a:ext>
              </a:extLst>
            </p:cNvPr>
            <p:cNvSpPr/>
            <p:nvPr/>
          </p:nvSpPr>
          <p:spPr>
            <a:xfrm>
              <a:off x="250300" y="3078030"/>
              <a:ext cx="6556659" cy="323890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21B0329-4EA6-61AE-045A-D83226CBFCA4}"/>
                </a:ext>
              </a:extLst>
            </p:cNvPr>
            <p:cNvSpPr txBox="1"/>
            <p:nvPr/>
          </p:nvSpPr>
          <p:spPr>
            <a:xfrm>
              <a:off x="250300" y="3078030"/>
              <a:ext cx="6556659" cy="323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7088" tIns="40640" rIns="40640" bIns="40640" numCol="1" spcCol="1270" rtlCol="0" anchor="ctr" anchorCtr="0">
              <a:noAutofit/>
            </a:bodyPr>
            <a:lstStyle/>
            <a:p>
              <a:pPr lvl="0" rtl="0"/>
              <a:r>
                <a:rPr lang="fr-FR" sz="2400" b="1" noProof="0" dirty="0"/>
                <a:t>Conclusion </a:t>
              </a:r>
              <a:r>
                <a:rPr lang="fr-FR" sz="1600" noProof="0" dirty="0"/>
                <a:t> </a:t>
              </a:r>
            </a:p>
          </p:txBody>
        </p:sp>
      </p:grpSp>
      <p:sp>
        <p:nvSpPr>
          <p:cNvPr id="10" name="Ellipse 9">
            <a:extLst>
              <a:ext uri="{FF2B5EF4-FFF2-40B4-BE49-F238E27FC236}">
                <a16:creationId xmlns:a16="http://schemas.microsoft.com/office/drawing/2014/main" id="{73A0BC00-9480-FEC1-346A-40773995B779}"/>
              </a:ext>
            </a:extLst>
          </p:cNvPr>
          <p:cNvSpPr/>
          <p:nvPr/>
        </p:nvSpPr>
        <p:spPr>
          <a:xfrm>
            <a:off x="565663" y="5076497"/>
            <a:ext cx="404863" cy="404863"/>
          </a:xfrm>
          <a:prstGeom prst="ellipse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089308-E97C-79CF-8FC7-FBB47AAE5127}"/>
              </a:ext>
            </a:extLst>
          </p:cNvPr>
          <p:cNvSpPr txBox="1"/>
          <p:nvPr/>
        </p:nvSpPr>
        <p:spPr>
          <a:xfrm>
            <a:off x="970526" y="1719578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774DD6-B8D5-98C6-C774-15EB741C816C}"/>
              </a:ext>
            </a:extLst>
          </p:cNvPr>
          <p:cNvSpPr txBox="1"/>
          <p:nvPr/>
        </p:nvSpPr>
        <p:spPr>
          <a:xfrm>
            <a:off x="1229805" y="2164426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3EE8A10-794A-17F8-55B7-246DDBA53DAF}"/>
              </a:ext>
            </a:extLst>
          </p:cNvPr>
          <p:cNvSpPr txBox="1"/>
          <p:nvPr/>
        </p:nvSpPr>
        <p:spPr>
          <a:xfrm>
            <a:off x="1375389" y="2657365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995D79-20DF-6F9C-76B1-34F96287FEDA}"/>
              </a:ext>
            </a:extLst>
          </p:cNvPr>
          <p:cNvSpPr txBox="1"/>
          <p:nvPr/>
        </p:nvSpPr>
        <p:spPr>
          <a:xfrm>
            <a:off x="1529272" y="3182593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22A60A1-95DD-B945-340B-95F9B32EACA2}"/>
              </a:ext>
            </a:extLst>
          </p:cNvPr>
          <p:cNvSpPr txBox="1"/>
          <p:nvPr/>
        </p:nvSpPr>
        <p:spPr>
          <a:xfrm>
            <a:off x="1368131" y="3675532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B92B78C-F5EF-120A-F39D-187EA866ECB2}"/>
              </a:ext>
            </a:extLst>
          </p:cNvPr>
          <p:cNvSpPr txBox="1"/>
          <p:nvPr/>
        </p:nvSpPr>
        <p:spPr>
          <a:xfrm>
            <a:off x="1229805" y="4168471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6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97CE212-DC3D-8F82-0681-5DAD34650AE2}"/>
              </a:ext>
            </a:extLst>
          </p:cNvPr>
          <p:cNvSpPr txBox="1"/>
          <p:nvPr/>
        </p:nvSpPr>
        <p:spPr>
          <a:xfrm>
            <a:off x="907808" y="4661410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7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9B6016-57FE-E43E-F66C-2646229B7536}"/>
              </a:ext>
            </a:extLst>
          </p:cNvPr>
          <p:cNvSpPr txBox="1"/>
          <p:nvPr/>
        </p:nvSpPr>
        <p:spPr>
          <a:xfrm>
            <a:off x="525700" y="5103117"/>
            <a:ext cx="40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8</a:t>
            </a:r>
          </a:p>
        </p:txBody>
      </p:sp>
      <p:pic>
        <p:nvPicPr>
          <p:cNvPr id="25" name="Image 24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A254106E-2C3D-7CCF-0D33-77341F633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  <p:bldP spid="11" grpId="0"/>
      <p:bldP spid="12" grpId="0"/>
      <p:bldP spid="14" grpId="0"/>
      <p:bldP spid="19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5090A6B-BC3E-211A-EF8E-27124B815BAA}"/>
              </a:ext>
            </a:extLst>
          </p:cNvPr>
          <p:cNvSpPr txBox="1"/>
          <p:nvPr/>
        </p:nvSpPr>
        <p:spPr>
          <a:xfrm>
            <a:off x="742122" y="79736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</a:pPr>
            <a:r>
              <a:rPr lang="fr-FR" sz="3200" b="1" dirty="0">
                <a:solidFill>
                  <a:schemeClr val="bg1"/>
                </a:solidFill>
              </a:rPr>
              <a:t>Introduction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251793" y="89759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3048F3E-AEBF-35E6-3086-34772C323DB7}"/>
              </a:ext>
            </a:extLst>
          </p:cNvPr>
          <p:cNvSpPr txBox="1"/>
          <p:nvPr/>
        </p:nvSpPr>
        <p:spPr>
          <a:xfrm>
            <a:off x="251793" y="1446225"/>
            <a:ext cx="11131081" cy="390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TIC, a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broader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term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than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IT,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encompasses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internet,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wireless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networks,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cell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phones, computers, software, middleware,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video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conferencing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social networking, and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other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digital media services.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These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technologies enable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access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retrieve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store, transmit, and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manipulate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information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digitally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revolutionizing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how information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handled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across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various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sectors</a:t>
            </a:r>
            <a:r>
              <a:rPr lang="fr-FR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globally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27" name="Image 26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79C729EC-4DCE-C0F6-FD5D-D94ECB59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5090A6B-BC3E-211A-EF8E-27124B815BAA}"/>
              </a:ext>
            </a:extLst>
          </p:cNvPr>
          <p:cNvSpPr txBox="1"/>
          <p:nvPr/>
        </p:nvSpPr>
        <p:spPr>
          <a:xfrm>
            <a:off x="844776" y="40272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</a:pPr>
            <a:r>
              <a:rPr lang="fr-FR" sz="3200" b="1" dirty="0">
                <a:solidFill>
                  <a:schemeClr val="bg1"/>
                </a:solidFill>
              </a:rPr>
              <a:t>Convergence of Technologies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251793" y="391197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82701F-70EC-DF83-3255-9C87C5CC5C54}"/>
              </a:ext>
            </a:extLst>
          </p:cNvPr>
          <p:cNvSpPr txBox="1"/>
          <p:nvPr/>
        </p:nvSpPr>
        <p:spPr>
          <a:xfrm>
            <a:off x="438067" y="1214369"/>
            <a:ext cx="9819116" cy="4027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TIC, or Information and Communication Technologies,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involves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merging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audiovisual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telephone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networks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computer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systems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for a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unified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cabling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and management structure. This convergence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offers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economic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advantages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. TIC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encompasses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diverse communication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devices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like radios,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TVs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cell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phones, and computers,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along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associated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services like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video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conferencing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. It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spans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both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digital and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analog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technologies for </a:t>
            </a:r>
            <a:r>
              <a:rPr lang="fr-FR" sz="2800" dirty="0" err="1">
                <a:solidFill>
                  <a:schemeClr val="bg1"/>
                </a:solidFill>
                <a:latin typeface="Calibri" panose="020F0502020204030204" pitchFamily="34" charset="0"/>
              </a:rPr>
              <a:t>various</a:t>
            </a:r>
            <a:r>
              <a:rPr lang="fr-FR" sz="2800" dirty="0">
                <a:solidFill>
                  <a:schemeClr val="bg1"/>
                </a:solidFill>
                <a:latin typeface="Calibri" panose="020F0502020204030204" pitchFamily="34" charset="0"/>
              </a:rPr>
              <a:t> communication modes.</a:t>
            </a:r>
          </a:p>
        </p:txBody>
      </p:sp>
      <p:pic>
        <p:nvPicPr>
          <p:cNvPr id="5" name="Image 4" descr="Une image contenant texte, diagramme, capture d’écran&#10;&#10;Description générée automatiquement">
            <a:extLst>
              <a:ext uri="{FF2B5EF4-FFF2-40B4-BE49-F238E27FC236}">
                <a16:creationId xmlns:a16="http://schemas.microsoft.com/office/drawing/2014/main" id="{5D6E8C5F-FBFC-208F-84F8-8C73FF59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0087" y="1062266"/>
            <a:ext cx="2531913" cy="32227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FA38B09-5550-BD95-0AA6-8BF0CC9E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041" y="4504479"/>
            <a:ext cx="2402161" cy="2018913"/>
          </a:xfrm>
          <a:prstGeom prst="rect">
            <a:avLst/>
          </a:prstGeom>
        </p:spPr>
      </p:pic>
      <p:pic>
        <p:nvPicPr>
          <p:cNvPr id="10" name="Image 9" descr="Une image contenant ordinateur, capture d’écran, texte, conception&#10;&#10;Description générée automatiquement">
            <a:extLst>
              <a:ext uri="{FF2B5EF4-FFF2-40B4-BE49-F238E27FC236}">
                <a16:creationId xmlns:a16="http://schemas.microsoft.com/office/drawing/2014/main" id="{6B66840E-5D4F-DCAF-07FE-8BB519E8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389" y="4772093"/>
            <a:ext cx="3801604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443BD5B2-CFFD-966D-1777-8E82B3081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5" y="73392"/>
            <a:ext cx="6188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</a:pPr>
            <a:r>
              <a:rPr lang="fr-FR" sz="3200" b="1" dirty="0">
                <a:solidFill>
                  <a:schemeClr val="bg1"/>
                </a:solidFill>
              </a:rPr>
              <a:t>Social Impact of ICT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2520" y="683121"/>
            <a:ext cx="10810306" cy="6155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Connectivity: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real-time global communication.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Information: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Democratizing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Economic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new job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sectors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traditional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industries.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Healthcare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Advancements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healthcare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services and efficient management.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Change: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activism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civic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engagement.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Cultural Impact: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media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consumption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cross-cultural exchange.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&amp;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Inequalities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digital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privacy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concerns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Image 8" descr="Une image contenant texte, cercle, disque compact, Appareil de stockage de données&#10;&#10;Description générée automatiquement">
            <a:extLst>
              <a:ext uri="{FF2B5EF4-FFF2-40B4-BE49-F238E27FC236}">
                <a16:creationId xmlns:a16="http://schemas.microsoft.com/office/drawing/2014/main" id="{C6D37D2C-82DB-2E40-E454-ED924507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972" y="936997"/>
            <a:ext cx="2014030" cy="26322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texte, capture d’écran, cercle, Graphique&#10;&#10;Description générée automatiquement">
            <a:extLst>
              <a:ext uri="{FF2B5EF4-FFF2-40B4-BE49-F238E27FC236}">
                <a16:creationId xmlns:a16="http://schemas.microsoft.com/office/drawing/2014/main" id="{BEF823F6-1F43-6565-5A8A-46C19D42C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84" y="102792"/>
            <a:ext cx="4179956" cy="800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 descr="Une image contenant texte, Dessin animé, dessin humoristique, clipart&#10;&#10;Description générée automatiquement">
            <a:extLst>
              <a:ext uri="{FF2B5EF4-FFF2-40B4-BE49-F238E27FC236}">
                <a16:creationId xmlns:a16="http://schemas.microsoft.com/office/drawing/2014/main" id="{57F78B71-BC35-E239-2E45-A220BC9BC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653" y="3580652"/>
            <a:ext cx="1524000" cy="2743200"/>
          </a:xfrm>
          <a:prstGeom prst="rect">
            <a:avLst/>
          </a:prstGeom>
        </p:spPr>
      </p:pic>
      <p:pic>
        <p:nvPicPr>
          <p:cNvPr id="20" name="Image 19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462A8A7C-E2C2-DC16-8E13-E7F95280E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9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5" y="73392"/>
            <a:ext cx="61887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fr-FR" sz="3200" b="1" dirty="0">
                <a:solidFill>
                  <a:schemeClr val="bg1"/>
                </a:solidFill>
              </a:rPr>
              <a:t>Key Tools for </a:t>
            </a:r>
            <a:r>
              <a:rPr lang="fr-FR" sz="3200" b="1" dirty="0" err="1">
                <a:solidFill>
                  <a:schemeClr val="bg1"/>
                </a:solidFill>
              </a:rPr>
              <a:t>Harnessing</a:t>
            </a:r>
            <a:r>
              <a:rPr lang="fr-FR" sz="3200" b="1" dirty="0">
                <a:solidFill>
                  <a:schemeClr val="bg1"/>
                </a:solidFill>
              </a:rPr>
              <a:t> ICT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438067" y="767694"/>
            <a:ext cx="1131586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5AB17B-F4FB-CB55-8530-FFF91A3DB52D}"/>
              </a:ext>
            </a:extLst>
          </p:cNvPr>
          <p:cNvSpPr txBox="1"/>
          <p:nvPr/>
        </p:nvSpPr>
        <p:spPr>
          <a:xfrm>
            <a:off x="125195" y="1245258"/>
            <a:ext cx="11462385" cy="4159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Engines: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and Yahoo as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gateways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vast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repositories.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Media Platforms: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Facilitating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user-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content, interaction,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Collaboration Tools: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Git &amp; GitHub for efficient version control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teamwork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7" name="Image 6" descr="Une image contenant texte, dessin humoristique, illustration, clipart&#10;&#10;Description générée automatiquement">
            <a:extLst>
              <a:ext uri="{FF2B5EF4-FFF2-40B4-BE49-F238E27FC236}">
                <a16:creationId xmlns:a16="http://schemas.microsoft.com/office/drawing/2014/main" id="{7670B922-A890-7436-2D31-3CE1227E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183" y="1141414"/>
            <a:ext cx="1944302" cy="190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Une image contenant gadget, Téléphone mobile, Appareil de communications portable, capture d’écran&#10;&#10;Description générée automatiquement">
            <a:extLst>
              <a:ext uri="{FF2B5EF4-FFF2-40B4-BE49-F238E27FC236}">
                <a16:creationId xmlns:a16="http://schemas.microsoft.com/office/drawing/2014/main" id="{004B9952-FEC1-9088-590D-B44B6CE68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681" y="1653718"/>
            <a:ext cx="2305450" cy="14600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Une image contenant texte, personne, Ordinateur tablette, habits&#10;&#10;Description générée automatiquement">
            <a:extLst>
              <a:ext uri="{FF2B5EF4-FFF2-40B4-BE49-F238E27FC236}">
                <a16:creationId xmlns:a16="http://schemas.microsoft.com/office/drawing/2014/main" id="{5F00CE9D-C9A5-8D52-2F5D-52E3E810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67" y="4857068"/>
            <a:ext cx="6039495" cy="1762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47B32FBD-B186-3395-A362-EA9805567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7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4" y="73392"/>
            <a:ext cx="8423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fr-FR" sz="3200" b="1" dirty="0" err="1">
                <a:solidFill>
                  <a:schemeClr val="bg1"/>
                </a:solidFill>
              </a:rPr>
              <a:t>Transformational</a:t>
            </a:r>
            <a:r>
              <a:rPr lang="fr-FR" sz="3200" b="1" dirty="0">
                <a:solidFill>
                  <a:schemeClr val="bg1"/>
                </a:solidFill>
              </a:rPr>
              <a:t> Aspects of ICT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438067" y="767694"/>
            <a:ext cx="1131586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C14764-28AB-90D2-1238-F28F49D99DE1}"/>
              </a:ext>
            </a:extLst>
          </p:cNvPr>
          <p:cNvSpPr txBox="1"/>
          <p:nvPr/>
        </p:nvSpPr>
        <p:spPr>
          <a:xfrm>
            <a:off x="94759" y="621624"/>
            <a:ext cx="11155734" cy="544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and Connectivity: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Redefining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how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organizations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Economic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Impact: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job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reshaping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business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Healthcare Innovations: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Revolutionizing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patient care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telemedicine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Change: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Empowering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activism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advocacy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civic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engagement.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Cultural Exchange: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global exchange of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ideas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values.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Image 8" descr="Une image contenant bâtiment, cercle, art, léger&#10;&#10;Description générée automatiquement">
            <a:extLst>
              <a:ext uri="{FF2B5EF4-FFF2-40B4-BE49-F238E27FC236}">
                <a16:creationId xmlns:a16="http://schemas.microsoft.com/office/drawing/2014/main" id="{C72CD08B-527D-54E3-AC21-6BBCC1F1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4181" y="1098444"/>
            <a:ext cx="1632624" cy="2335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Visage humain, habits, femme&#10;&#10;Description générée automatiquement">
            <a:extLst>
              <a:ext uri="{FF2B5EF4-FFF2-40B4-BE49-F238E27FC236}">
                <a16:creationId xmlns:a16="http://schemas.microsoft.com/office/drawing/2014/main" id="{94E757F5-DECA-22C5-8077-F18C99F02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0035" y="4332377"/>
            <a:ext cx="1273766" cy="18439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71555301-6F8D-C046-74C4-FAB4FAE96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4" y="73392"/>
            <a:ext cx="10517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fr-FR" sz="3200" b="1" dirty="0">
                <a:solidFill>
                  <a:schemeClr val="bg1"/>
                </a:solidFill>
              </a:rPr>
              <a:t>Challenges and </a:t>
            </a:r>
            <a:r>
              <a:rPr lang="fr-FR" sz="3200" b="1" dirty="0" err="1">
                <a:solidFill>
                  <a:schemeClr val="bg1"/>
                </a:solidFill>
              </a:rPr>
              <a:t>Considerations</a:t>
            </a:r>
            <a:r>
              <a:rPr lang="fr-FR" sz="3200" b="1" dirty="0">
                <a:solidFill>
                  <a:schemeClr val="bg1"/>
                </a:solidFill>
              </a:rPr>
              <a:t> in the ICT </a:t>
            </a:r>
            <a:r>
              <a:rPr lang="fr-FR" sz="3200" b="1" dirty="0" err="1">
                <a:solidFill>
                  <a:schemeClr val="bg1"/>
                </a:solidFill>
              </a:rPr>
              <a:t>Landscape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438067" y="767694"/>
            <a:ext cx="1131586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240FD9-52A0-AB91-BA1C-CB41438EF565}"/>
              </a:ext>
            </a:extLst>
          </p:cNvPr>
          <p:cNvSpPr txBox="1"/>
          <p:nvPr/>
        </p:nvSpPr>
        <p:spPr>
          <a:xfrm>
            <a:off x="383247" y="1175406"/>
            <a:ext cx="10953624" cy="428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Divide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disparities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ICT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Privacy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Concerns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Balancing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data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Workforce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Changes: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Embracing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automation.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Education and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Skill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 the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demand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digital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literacy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workforce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Image 8" descr="Une image contenant personne, capture d’écran, texte, reflet&#10;&#10;Description générée automatiquement">
            <a:extLst>
              <a:ext uri="{FF2B5EF4-FFF2-40B4-BE49-F238E27FC236}">
                <a16:creationId xmlns:a16="http://schemas.microsoft.com/office/drawing/2014/main" id="{BD330178-5230-768B-863C-235B0D23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30" y="2546508"/>
            <a:ext cx="2619375" cy="1186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capture d’écran, intérieur, conception&#10;&#10;Description générée automatiquement">
            <a:extLst>
              <a:ext uri="{FF2B5EF4-FFF2-40B4-BE49-F238E27FC236}">
                <a16:creationId xmlns:a16="http://schemas.microsoft.com/office/drawing/2014/main" id="{37213952-4417-9847-B78F-D9F9D3546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534" y="4758784"/>
            <a:ext cx="5816804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AACA9358-2FBB-1775-A75B-85C8DCA25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2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 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8" name="Espace réservé du contenu 4" descr="Valeurs numériqu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31147"/>
            <a:ext cx="12191980" cy="685799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 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fr-FR"/>
            </a:p>
          </p:txBody>
        </p:sp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4CCB192A-09DE-3E26-D478-ABA2BCEBAE0D}"/>
              </a:ext>
            </a:extLst>
          </p:cNvPr>
          <p:cNvSpPr/>
          <p:nvPr/>
        </p:nvSpPr>
        <p:spPr>
          <a:xfrm>
            <a:off x="125195" y="190735"/>
            <a:ext cx="490329" cy="384313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1B88F-6B95-E44E-06D2-0D50ED233FE3}"/>
              </a:ext>
            </a:extLst>
          </p:cNvPr>
          <p:cNvSpPr txBox="1"/>
          <p:nvPr/>
        </p:nvSpPr>
        <p:spPr>
          <a:xfrm>
            <a:off x="601544" y="73392"/>
            <a:ext cx="10517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/>
            <a:r>
              <a:rPr lang="fr-FR" sz="3200" b="1" dirty="0" err="1">
                <a:solidFill>
                  <a:schemeClr val="bg1"/>
                </a:solidFill>
              </a:rPr>
              <a:t>Related</a:t>
            </a:r>
            <a:r>
              <a:rPr lang="fr-FR" sz="3200" b="1" dirty="0">
                <a:solidFill>
                  <a:schemeClr val="bg1"/>
                </a:solidFill>
              </a:rPr>
              <a:t> Services and Platforms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FCF9C5-D927-76B4-F634-ECF489C1AF91}"/>
              </a:ext>
            </a:extLst>
          </p:cNvPr>
          <p:cNvSpPr txBox="1"/>
          <p:nvPr/>
        </p:nvSpPr>
        <p:spPr>
          <a:xfrm>
            <a:off x="438067" y="767694"/>
            <a:ext cx="1131586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5EB4BB-DE7A-99CB-350A-F171EFB17BDA}"/>
              </a:ext>
            </a:extLst>
          </p:cNvPr>
          <p:cNvSpPr txBox="1"/>
          <p:nvPr/>
        </p:nvSpPr>
        <p:spPr>
          <a:xfrm>
            <a:off x="125195" y="775510"/>
            <a:ext cx="11628738" cy="558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 Services: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Chrome,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Gmail as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integral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components of digital life.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Networking Sites: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Platforms like Facebook and LinkedIn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shaping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online social interactions.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Microblogging and </a:t>
            </a:r>
            <a:r>
              <a:rPr lang="fr-FR" sz="2800" b="1" kern="10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Multimedia</a:t>
            </a: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-Sharing Platforms: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Twitter, Tumblr, Instagram, and YouTube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redefining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content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creation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consumption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fr-FR" sz="2800" b="1" kern="1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 Forums: 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Platforms like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Reddit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fostering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community-driven</a:t>
            </a:r>
            <a:r>
              <a:rPr lang="fr-FR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discussions.</a:t>
            </a:r>
            <a:endParaRPr lang="fr-FR" sz="2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Image 8" descr="Une image contenant bleu, capture d’écran, léger&#10;&#10;Description générée automatiquement">
            <a:extLst>
              <a:ext uri="{FF2B5EF4-FFF2-40B4-BE49-F238E27FC236}">
                <a16:creationId xmlns:a16="http://schemas.microsoft.com/office/drawing/2014/main" id="{ED77A2E6-E9E3-A8AB-FF5F-1F80831E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090" y="5719571"/>
            <a:ext cx="2336626" cy="872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capture d’écran, texte, reflet&#10;&#10;Description générée automatiquement">
            <a:extLst>
              <a:ext uri="{FF2B5EF4-FFF2-40B4-BE49-F238E27FC236}">
                <a16:creationId xmlns:a16="http://schemas.microsoft.com/office/drawing/2014/main" id="{DA0F18BE-97A4-56E2-F292-46D4192A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999" y="2820509"/>
            <a:ext cx="2619375" cy="10375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 descr="Une image contenant main, personne, capture d’écran, tenue&#10;&#10;Description générée automatiquement">
            <a:extLst>
              <a:ext uri="{FF2B5EF4-FFF2-40B4-BE49-F238E27FC236}">
                <a16:creationId xmlns:a16="http://schemas.microsoft.com/office/drawing/2014/main" id="{D2A9F227-ACCC-04F9-1A7D-BA603A374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038" y="1357584"/>
            <a:ext cx="2920731" cy="1135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 descr="Une image contenant cercle, symbole, Graphique, logo&#10;&#10;Description générée automatiquement">
            <a:extLst>
              <a:ext uri="{FF2B5EF4-FFF2-40B4-BE49-F238E27FC236}">
                <a16:creationId xmlns:a16="http://schemas.microsoft.com/office/drawing/2014/main" id="{DCA7AC98-5BA6-A4E7-7FE9-F01AFA0C5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138" y="-21720"/>
            <a:ext cx="1504842" cy="9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5" grpId="0"/>
    </p:bldLst>
  </p:timing>
</p:sld>
</file>

<file path=ppt/theme/theme1.xml><?xml version="1.0" encoding="utf-8"?>
<a:theme xmlns:a="http://schemas.openxmlformats.org/drawingml/2006/main" name="Personnalis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0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{F44C9521-ED70-40F6-83ED-A4DFFAF711A0}tf56390039_win32</Template>
  <TotalTime>114</TotalTime>
  <Words>599</Words>
  <Application>Microsoft Office PowerPoint</Application>
  <PresentationFormat>Grand écran</PresentationFormat>
  <Paragraphs>84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inherit</vt:lpstr>
      <vt:lpstr>Times New Roman</vt:lpstr>
      <vt:lpstr>Wingdings 2</vt:lpstr>
      <vt:lpstr>Personnalisé</vt:lpstr>
      <vt:lpstr>Présentation PowerPoint</vt:lpstr>
      <vt:lpstr>Sommaire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CMAG aaaa</dc:creator>
  <cp:lastModifiedBy>CMAG aaaa</cp:lastModifiedBy>
  <cp:revision>33</cp:revision>
  <dcterms:created xsi:type="dcterms:W3CDTF">2024-01-05T12:01:03Z</dcterms:created>
  <dcterms:modified xsi:type="dcterms:W3CDTF">2024-01-05T17:45:43Z</dcterms:modified>
</cp:coreProperties>
</file>